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0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2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D4D7-50B6-4643-8E28-57D6E2174648}" type="datetimeFigureOut">
              <a:rPr lang="en-US" smtClean="0"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50FC-8B28-464B-8584-2BEA135C0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1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D4D7-50B6-4643-8E28-57D6E2174648}" type="datetimeFigureOut">
              <a:rPr lang="en-US" smtClean="0"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50FC-8B28-464B-8584-2BEA135C0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5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D4D7-50B6-4643-8E28-57D6E2174648}" type="datetimeFigureOut">
              <a:rPr lang="en-US" smtClean="0"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50FC-8B28-464B-8584-2BEA135C0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3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D4D7-50B6-4643-8E28-57D6E2174648}" type="datetimeFigureOut">
              <a:rPr lang="en-US" smtClean="0"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50FC-8B28-464B-8584-2BEA135C0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0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D4D7-50B6-4643-8E28-57D6E2174648}" type="datetimeFigureOut">
              <a:rPr lang="en-US" smtClean="0"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50FC-8B28-464B-8584-2BEA135C0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8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D4D7-50B6-4643-8E28-57D6E2174648}" type="datetimeFigureOut">
              <a:rPr lang="en-US" smtClean="0"/>
              <a:t>3/25/14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50FC-8B28-464B-8584-2BEA135C0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9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D4D7-50B6-4643-8E28-57D6E2174648}" type="datetimeFigureOut">
              <a:rPr lang="en-US" smtClean="0"/>
              <a:t>3/25/14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50FC-8B28-464B-8584-2BEA135C0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8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D4D7-50B6-4643-8E28-57D6E2174648}" type="datetimeFigureOut">
              <a:rPr lang="en-US" smtClean="0"/>
              <a:t>3/25/14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50FC-8B28-464B-8584-2BEA135C0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3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D4D7-50B6-4643-8E28-57D6E2174648}" type="datetimeFigureOut">
              <a:rPr lang="en-US" smtClean="0"/>
              <a:t>3/25/14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50FC-8B28-464B-8584-2BEA135C0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4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D4D7-50B6-4643-8E28-57D6E2174648}" type="datetimeFigureOut">
              <a:rPr lang="en-US" smtClean="0"/>
              <a:t>3/25/14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50FC-8B28-464B-8584-2BEA135C0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0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D4D7-50B6-4643-8E28-57D6E2174648}" type="datetimeFigureOut">
              <a:rPr lang="en-US" smtClean="0"/>
              <a:t>3/25/14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50FC-8B28-464B-8584-2BEA135C0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6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D4D7-50B6-4643-8E28-57D6E2174648}" type="datetimeFigureOut">
              <a:rPr lang="en-US" smtClean="0"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50FC-8B28-464B-8584-2BEA135C0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9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FFFF"/>
                </a:solidFill>
                <a:latin typeface="Chalkboard"/>
                <a:cs typeface="Chalkboard"/>
              </a:rPr>
              <a:t>The Baby Looks Like Who?</a:t>
            </a:r>
            <a:endParaRPr lang="en-US" sz="5400" dirty="0">
              <a:solidFill>
                <a:srgbClr val="FFFFFF"/>
              </a:solidFill>
              <a:latin typeface="Chalkboard"/>
              <a:cs typeface="Chalkboar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Pre-lab</a:t>
            </a:r>
            <a:endParaRPr lang="en-US" dirty="0">
              <a:solidFill>
                <a:srgbClr val="FFFFFF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28940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xmlns:p14="http://schemas.microsoft.com/office/powerpoint/2010/main" spd="med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-14363"/>
            <a:ext cx="9144000" cy="6925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Eye Shape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Chalkboard"/>
                <a:cs typeface="Chalkboard"/>
              </a:rPr>
              <a:t>Wide/Almond = WW, </a:t>
            </a:r>
            <a:r>
              <a:rPr lang="en-US" sz="4400" dirty="0" err="1" smtClean="0">
                <a:latin typeface="Chalkboard"/>
                <a:cs typeface="Chalkboard"/>
              </a:rPr>
              <a:t>Ww</a:t>
            </a:r>
            <a:endParaRPr lang="en-US" sz="4400" baseline="30000" dirty="0" smtClean="0">
              <a:latin typeface="Chalkboard"/>
              <a:cs typeface="Chalkboard"/>
            </a:endParaRPr>
          </a:p>
          <a:p>
            <a:endParaRPr lang="en-US" sz="4400" dirty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Round = </a:t>
            </a:r>
            <a:r>
              <a:rPr lang="en-US" sz="4400" dirty="0" err="1" smtClean="0">
                <a:latin typeface="Chalkboard"/>
                <a:cs typeface="Chalkboard"/>
              </a:rPr>
              <a:t>ww</a:t>
            </a:r>
            <a:endParaRPr lang="en-US" sz="4400" baseline="30000" dirty="0" smtClean="0">
              <a:latin typeface="Chalkboard"/>
              <a:cs typeface="Chalkboar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800" y="2222500"/>
            <a:ext cx="3378200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39" y="3945100"/>
            <a:ext cx="4002158" cy="262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0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0" advTm="30000">
        <p:fade/>
      </p:transition>
    </mc:Choice>
    <mc:Fallback>
      <p:transition xmlns:p14="http://schemas.microsoft.com/office/powerpoint/2010/main" spd="slow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-14363"/>
            <a:ext cx="9144000" cy="6925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Eyelashes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Chalkboard"/>
                <a:cs typeface="Chalkboard"/>
              </a:rPr>
              <a:t>Long = LL, </a:t>
            </a:r>
            <a:r>
              <a:rPr lang="en-US" sz="4400" dirty="0" err="1" smtClean="0">
                <a:latin typeface="Chalkboard"/>
                <a:cs typeface="Chalkboard"/>
              </a:rPr>
              <a:t>Ll</a:t>
            </a:r>
            <a:endParaRPr lang="en-US" sz="4400" dirty="0" smtClean="0">
              <a:latin typeface="Chalkboard"/>
              <a:cs typeface="Chalkboard"/>
            </a:endParaRPr>
          </a:p>
          <a:p>
            <a:endParaRPr lang="en-US" sz="4400" dirty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Short = </a:t>
            </a:r>
            <a:r>
              <a:rPr lang="en-US" sz="4400" dirty="0" err="1" smtClean="0">
                <a:latin typeface="Chalkboard"/>
                <a:cs typeface="Chalkboard"/>
              </a:rPr>
              <a:t>ll</a:t>
            </a:r>
            <a:endParaRPr lang="en-US" sz="4400" dirty="0">
              <a:latin typeface="Chalkboard"/>
              <a:cs typeface="Chalkboar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376" y="1600200"/>
            <a:ext cx="2692400" cy="302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602" y="4314842"/>
            <a:ext cx="2292811" cy="181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1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0" advTm="30000">
        <p:fade/>
      </p:transition>
    </mc:Choice>
    <mc:Fallback>
      <p:transition xmlns:p14="http://schemas.microsoft.com/office/powerpoint/2010/main" spd="slow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-14363"/>
            <a:ext cx="9144000" cy="6925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Ear Shape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Chalkboard"/>
                <a:cs typeface="Chalkboard"/>
              </a:rPr>
              <a:t>Long/Large = EE, </a:t>
            </a:r>
            <a:r>
              <a:rPr lang="en-US" sz="4400" dirty="0" err="1" smtClean="0">
                <a:latin typeface="Chalkboard"/>
                <a:cs typeface="Chalkboard"/>
              </a:rPr>
              <a:t>Ee</a:t>
            </a:r>
            <a:endParaRPr lang="en-US" sz="4400" dirty="0" smtClean="0">
              <a:latin typeface="Chalkboard"/>
              <a:cs typeface="Chalkboard"/>
            </a:endParaRPr>
          </a:p>
          <a:p>
            <a:endParaRPr lang="en-US" sz="4400" dirty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Small = </a:t>
            </a:r>
            <a:r>
              <a:rPr lang="en-US" sz="4400" dirty="0" err="1" smtClean="0">
                <a:latin typeface="Chalkboard"/>
                <a:cs typeface="Chalkboard"/>
              </a:rPr>
              <a:t>ee</a:t>
            </a:r>
            <a:endParaRPr lang="en-US" sz="4400" dirty="0">
              <a:latin typeface="Chalkboard"/>
              <a:cs typeface="Chalkboar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706" y="1211999"/>
            <a:ext cx="2476500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149" y="3906227"/>
            <a:ext cx="2279046" cy="26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1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0" advTm="30000">
        <p:fade/>
      </p:transition>
    </mc:Choice>
    <mc:Fallback>
      <p:transition xmlns:p14="http://schemas.microsoft.com/office/powerpoint/2010/main" spd="slow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-14363"/>
            <a:ext cx="9144000" cy="6925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Earlobes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Chalkboard"/>
                <a:cs typeface="Chalkboard"/>
              </a:rPr>
              <a:t>Detached/Free = GG, </a:t>
            </a:r>
            <a:r>
              <a:rPr lang="en-US" sz="4400" dirty="0" err="1" smtClean="0">
                <a:latin typeface="Chalkboard"/>
                <a:cs typeface="Chalkboard"/>
              </a:rPr>
              <a:t>Gg</a:t>
            </a:r>
            <a:endParaRPr lang="en-US" sz="4400" dirty="0" smtClean="0">
              <a:latin typeface="Chalkboard"/>
              <a:cs typeface="Chalkboard"/>
            </a:endParaRPr>
          </a:p>
          <a:p>
            <a:endParaRPr lang="en-US" sz="4400" dirty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Attached = </a:t>
            </a:r>
            <a:r>
              <a:rPr lang="en-US" sz="4400" dirty="0" err="1" smtClean="0">
                <a:latin typeface="Chalkboard"/>
                <a:cs typeface="Chalkboard"/>
              </a:rPr>
              <a:t>gg</a:t>
            </a:r>
            <a:endParaRPr lang="en-US" sz="4400" dirty="0">
              <a:latin typeface="Chalkboard"/>
              <a:cs typeface="Chalkboar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765" y="3956201"/>
            <a:ext cx="5362358" cy="290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1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0" advTm="30000">
        <p:fade/>
      </p:transition>
    </mc:Choice>
    <mc:Fallback>
      <p:transition xmlns:p14="http://schemas.microsoft.com/office/powerpoint/2010/main" spd="slow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-14363"/>
            <a:ext cx="9144000" cy="6925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Widow’s Peak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Chalkboard"/>
                <a:cs typeface="Chalkboard"/>
              </a:rPr>
              <a:t>Widow’s Peak = KK, </a:t>
            </a:r>
            <a:r>
              <a:rPr lang="en-US" sz="4400" dirty="0" err="1" smtClean="0">
                <a:latin typeface="Chalkboard"/>
                <a:cs typeface="Chalkboard"/>
              </a:rPr>
              <a:t>Kk</a:t>
            </a:r>
            <a:endParaRPr lang="en-US" sz="4400" dirty="0" smtClean="0">
              <a:latin typeface="Chalkboard"/>
              <a:cs typeface="Chalkboard"/>
            </a:endParaRPr>
          </a:p>
          <a:p>
            <a:endParaRPr lang="en-US" sz="4400" dirty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Straight = </a:t>
            </a:r>
            <a:r>
              <a:rPr lang="en-US" sz="4400" dirty="0" err="1" smtClean="0">
                <a:latin typeface="Chalkboard"/>
                <a:cs typeface="Chalkboard"/>
              </a:rPr>
              <a:t>kk</a:t>
            </a:r>
            <a:endParaRPr lang="en-US" sz="4400" dirty="0">
              <a:latin typeface="Chalkboard"/>
              <a:cs typeface="Chalkboar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740" y="4144962"/>
            <a:ext cx="5031963" cy="243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1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0" advTm="30000">
        <p:fade/>
      </p:transition>
    </mc:Choice>
    <mc:Fallback>
      <p:transition xmlns:p14="http://schemas.microsoft.com/office/powerpoint/2010/main" spd="slow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-14363"/>
            <a:ext cx="9144000" cy="6925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Hair Curliness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Chalkboard"/>
                <a:cs typeface="Chalkboard"/>
              </a:rPr>
              <a:t>Curly = C</a:t>
            </a:r>
            <a:r>
              <a:rPr lang="en-US" sz="4400" baseline="30000" dirty="0" smtClean="0">
                <a:latin typeface="Chalkboard"/>
                <a:cs typeface="Chalkboard"/>
              </a:rPr>
              <a:t>1</a:t>
            </a:r>
            <a:r>
              <a:rPr lang="en-US" sz="4400" dirty="0" smtClean="0">
                <a:latin typeface="Chalkboard"/>
                <a:cs typeface="Chalkboard"/>
              </a:rPr>
              <a:t>C</a:t>
            </a:r>
            <a:r>
              <a:rPr lang="en-US" sz="4400" baseline="30000" dirty="0" smtClean="0">
                <a:latin typeface="Chalkboard"/>
                <a:cs typeface="Chalkboard"/>
              </a:rPr>
              <a:t>1</a:t>
            </a:r>
          </a:p>
          <a:p>
            <a:endParaRPr lang="en-US" sz="4400" dirty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Wavy = C</a:t>
            </a:r>
            <a:r>
              <a:rPr lang="en-US" sz="4400" baseline="30000" dirty="0" smtClean="0">
                <a:latin typeface="Chalkboard"/>
                <a:cs typeface="Chalkboard"/>
              </a:rPr>
              <a:t>1</a:t>
            </a:r>
            <a:r>
              <a:rPr lang="en-US" sz="4400" dirty="0" smtClean="0">
                <a:latin typeface="Chalkboard"/>
                <a:cs typeface="Chalkboard"/>
              </a:rPr>
              <a:t>C</a:t>
            </a:r>
            <a:r>
              <a:rPr lang="en-US" sz="4400" baseline="30000" dirty="0" smtClean="0">
                <a:latin typeface="Chalkboard"/>
                <a:cs typeface="Chalkboard"/>
              </a:rPr>
              <a:t>2</a:t>
            </a:r>
          </a:p>
          <a:p>
            <a:endParaRPr lang="en-US" sz="4400" dirty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Straight = C</a:t>
            </a:r>
            <a:r>
              <a:rPr lang="en-US" sz="4400" baseline="30000" dirty="0" smtClean="0">
                <a:latin typeface="Chalkboard"/>
                <a:cs typeface="Chalkboard"/>
              </a:rPr>
              <a:t>2</a:t>
            </a:r>
            <a:r>
              <a:rPr lang="en-US" sz="4400" dirty="0" smtClean="0">
                <a:latin typeface="Chalkboard"/>
                <a:cs typeface="Chalkboard"/>
              </a:rPr>
              <a:t>C</a:t>
            </a:r>
            <a:r>
              <a:rPr lang="en-US" sz="4400" baseline="30000" dirty="0" smtClean="0">
                <a:latin typeface="Chalkboard"/>
                <a:cs typeface="Chalkboard"/>
              </a:rPr>
              <a:t>2</a:t>
            </a:r>
            <a:endParaRPr lang="en-US" sz="4400" baseline="30000" dirty="0">
              <a:latin typeface="Chalkboard"/>
              <a:cs typeface="Chalkboar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65" y="1417638"/>
            <a:ext cx="2167820" cy="197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259" y="2736919"/>
            <a:ext cx="1731135" cy="2490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759" y="4521200"/>
            <a:ext cx="14605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1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0" advTm="30000">
        <p:fade/>
      </p:transition>
    </mc:Choice>
    <mc:Fallback>
      <p:transition xmlns:p14="http://schemas.microsoft.com/office/powerpoint/2010/main" spd="slow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-14363"/>
            <a:ext cx="9144000" cy="6925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Eyebrow Color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Chalkboard"/>
                <a:cs typeface="Chalkboard"/>
              </a:rPr>
              <a:t>Darker than hair = J</a:t>
            </a:r>
            <a:r>
              <a:rPr lang="en-US" sz="4400" baseline="30000" dirty="0" smtClean="0">
                <a:latin typeface="Chalkboard"/>
                <a:cs typeface="Chalkboard"/>
              </a:rPr>
              <a:t>1</a:t>
            </a:r>
            <a:r>
              <a:rPr lang="en-US" sz="4400" dirty="0" smtClean="0">
                <a:latin typeface="Chalkboard"/>
                <a:cs typeface="Chalkboard"/>
              </a:rPr>
              <a:t>J</a:t>
            </a:r>
            <a:r>
              <a:rPr lang="en-US" sz="4400" baseline="30000" dirty="0" smtClean="0">
                <a:latin typeface="Chalkboard"/>
                <a:cs typeface="Chalkboard"/>
              </a:rPr>
              <a:t>1</a:t>
            </a:r>
          </a:p>
          <a:p>
            <a:endParaRPr lang="en-US" sz="4400" dirty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Same as hair = J</a:t>
            </a:r>
            <a:r>
              <a:rPr lang="en-US" sz="4400" baseline="30000" dirty="0" smtClean="0">
                <a:latin typeface="Chalkboard"/>
                <a:cs typeface="Chalkboard"/>
              </a:rPr>
              <a:t>1</a:t>
            </a:r>
            <a:r>
              <a:rPr lang="en-US" sz="4400" dirty="0" smtClean="0">
                <a:latin typeface="Chalkboard"/>
                <a:cs typeface="Chalkboard"/>
              </a:rPr>
              <a:t>J</a:t>
            </a:r>
            <a:r>
              <a:rPr lang="en-US" sz="4400" baseline="30000" dirty="0" smtClean="0">
                <a:latin typeface="Chalkboard"/>
                <a:cs typeface="Chalkboard"/>
              </a:rPr>
              <a:t>2</a:t>
            </a:r>
          </a:p>
          <a:p>
            <a:endParaRPr lang="en-US" sz="4400" dirty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Lighter than hair = J</a:t>
            </a:r>
            <a:r>
              <a:rPr lang="en-US" sz="4400" baseline="30000" dirty="0" smtClean="0">
                <a:latin typeface="Chalkboard"/>
                <a:cs typeface="Chalkboard"/>
              </a:rPr>
              <a:t>2</a:t>
            </a:r>
            <a:r>
              <a:rPr lang="en-US" sz="4400" dirty="0" smtClean="0">
                <a:latin typeface="Chalkboard"/>
                <a:cs typeface="Chalkboard"/>
              </a:rPr>
              <a:t>J</a:t>
            </a:r>
            <a:r>
              <a:rPr lang="en-US" sz="4400" baseline="30000" dirty="0" smtClean="0">
                <a:latin typeface="Chalkboard"/>
                <a:cs typeface="Chalkboard"/>
              </a:rPr>
              <a:t>2</a:t>
            </a:r>
            <a:endParaRPr lang="en-US" sz="4400" baseline="300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11610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0" advTm="30000">
        <p:fade/>
      </p:transition>
    </mc:Choice>
    <mc:Fallback>
      <p:transition xmlns:p14="http://schemas.microsoft.com/office/powerpoint/2010/main" spd="slow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-14363"/>
            <a:ext cx="9144000" cy="6925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Eye Width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Chalkboard"/>
                <a:cs typeface="Chalkboard"/>
              </a:rPr>
              <a:t>Close together = U</a:t>
            </a:r>
            <a:r>
              <a:rPr lang="en-US" sz="4400" baseline="30000" dirty="0" smtClean="0">
                <a:latin typeface="Chalkboard"/>
                <a:cs typeface="Chalkboard"/>
              </a:rPr>
              <a:t>1</a:t>
            </a:r>
            <a:r>
              <a:rPr lang="en-US" sz="4400" dirty="0" smtClean="0">
                <a:latin typeface="Chalkboard"/>
                <a:cs typeface="Chalkboard"/>
              </a:rPr>
              <a:t>U</a:t>
            </a:r>
            <a:r>
              <a:rPr lang="en-US" sz="4400" baseline="30000" dirty="0" smtClean="0">
                <a:latin typeface="Chalkboard"/>
                <a:cs typeface="Chalkboard"/>
              </a:rPr>
              <a:t>1</a:t>
            </a:r>
          </a:p>
          <a:p>
            <a:endParaRPr lang="en-US" sz="4400" dirty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Average = U</a:t>
            </a:r>
            <a:r>
              <a:rPr lang="en-US" sz="4400" baseline="30000" dirty="0" smtClean="0">
                <a:latin typeface="Chalkboard"/>
                <a:cs typeface="Chalkboard"/>
              </a:rPr>
              <a:t>1</a:t>
            </a:r>
            <a:r>
              <a:rPr lang="en-US" sz="4400" dirty="0" smtClean="0">
                <a:latin typeface="Chalkboard"/>
                <a:cs typeface="Chalkboard"/>
              </a:rPr>
              <a:t>U</a:t>
            </a:r>
            <a:r>
              <a:rPr lang="en-US" sz="4400" baseline="30000" dirty="0" smtClean="0">
                <a:latin typeface="Chalkboard"/>
                <a:cs typeface="Chalkboard"/>
              </a:rPr>
              <a:t>2</a:t>
            </a:r>
          </a:p>
          <a:p>
            <a:endParaRPr lang="en-US" sz="4400" dirty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Far apart = U</a:t>
            </a:r>
            <a:r>
              <a:rPr lang="en-US" sz="4400" baseline="30000" dirty="0" smtClean="0">
                <a:latin typeface="Chalkboard"/>
                <a:cs typeface="Chalkboard"/>
              </a:rPr>
              <a:t>2</a:t>
            </a:r>
            <a:r>
              <a:rPr lang="en-US" sz="4400" dirty="0" smtClean="0">
                <a:latin typeface="Chalkboard"/>
                <a:cs typeface="Chalkboard"/>
              </a:rPr>
              <a:t>U</a:t>
            </a:r>
            <a:r>
              <a:rPr lang="en-US" sz="4400" baseline="30000" dirty="0" smtClean="0">
                <a:latin typeface="Chalkboard"/>
                <a:cs typeface="Chalkboard"/>
              </a:rPr>
              <a:t>2</a:t>
            </a:r>
            <a:endParaRPr lang="en-US" sz="4400" baseline="30000" dirty="0">
              <a:latin typeface="Chalkboard"/>
              <a:cs typeface="Chalkboar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504" y="2395775"/>
            <a:ext cx="3455527" cy="345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0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0" advTm="30000">
        <p:fade/>
      </p:transition>
    </mc:Choice>
    <mc:Fallback>
      <p:transition xmlns:p14="http://schemas.microsoft.com/office/powerpoint/2010/main" spd="slow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-14363"/>
            <a:ext cx="9144000" cy="6925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Eye Size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Chalkboard"/>
                <a:cs typeface="Chalkboard"/>
              </a:rPr>
              <a:t>Large = S</a:t>
            </a:r>
            <a:r>
              <a:rPr lang="en-US" sz="4400" baseline="30000" dirty="0" smtClean="0">
                <a:latin typeface="Chalkboard"/>
                <a:cs typeface="Chalkboard"/>
              </a:rPr>
              <a:t>1</a:t>
            </a:r>
            <a:r>
              <a:rPr lang="en-US" sz="4400" dirty="0" smtClean="0">
                <a:latin typeface="Chalkboard"/>
                <a:cs typeface="Chalkboard"/>
              </a:rPr>
              <a:t>S</a:t>
            </a:r>
            <a:r>
              <a:rPr lang="en-US" sz="4400" baseline="30000" dirty="0" smtClean="0">
                <a:latin typeface="Chalkboard"/>
                <a:cs typeface="Chalkboard"/>
              </a:rPr>
              <a:t>1</a:t>
            </a:r>
          </a:p>
          <a:p>
            <a:endParaRPr lang="en-US" sz="4400" dirty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Medium = S</a:t>
            </a:r>
            <a:r>
              <a:rPr lang="en-US" sz="4400" baseline="30000" dirty="0" smtClean="0">
                <a:latin typeface="Chalkboard"/>
                <a:cs typeface="Chalkboard"/>
              </a:rPr>
              <a:t>1</a:t>
            </a:r>
            <a:r>
              <a:rPr lang="en-US" sz="4400" dirty="0" smtClean="0">
                <a:latin typeface="Chalkboard"/>
                <a:cs typeface="Chalkboard"/>
              </a:rPr>
              <a:t>S</a:t>
            </a:r>
            <a:r>
              <a:rPr lang="en-US" sz="4400" baseline="30000" dirty="0" smtClean="0">
                <a:latin typeface="Chalkboard"/>
                <a:cs typeface="Chalkboard"/>
              </a:rPr>
              <a:t>2</a:t>
            </a:r>
          </a:p>
          <a:p>
            <a:endParaRPr lang="en-US" sz="4400" dirty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Small = S</a:t>
            </a:r>
            <a:r>
              <a:rPr lang="en-US" sz="4400" baseline="30000" dirty="0" smtClean="0">
                <a:latin typeface="Chalkboard"/>
                <a:cs typeface="Chalkboard"/>
              </a:rPr>
              <a:t>2</a:t>
            </a:r>
            <a:r>
              <a:rPr lang="en-US" sz="4400" dirty="0" smtClean="0">
                <a:latin typeface="Chalkboard"/>
                <a:cs typeface="Chalkboard"/>
              </a:rPr>
              <a:t>S</a:t>
            </a:r>
            <a:r>
              <a:rPr lang="en-US" sz="4400" baseline="30000" dirty="0" smtClean="0">
                <a:latin typeface="Chalkboard"/>
                <a:cs typeface="Chalkboard"/>
              </a:rPr>
              <a:t>2</a:t>
            </a:r>
            <a:endParaRPr lang="en-US" sz="4400" baseline="30000" dirty="0">
              <a:latin typeface="Chalkboard"/>
              <a:cs typeface="Chalkboar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840" y="1752775"/>
            <a:ext cx="1798208" cy="1798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810" y="5101525"/>
            <a:ext cx="1633248" cy="147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0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0" advTm="30000">
        <p:fade/>
      </p:transition>
    </mc:Choice>
    <mc:Fallback>
      <p:transition xmlns:p14="http://schemas.microsoft.com/office/powerpoint/2010/main" spd="slow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-14363"/>
            <a:ext cx="9144000" cy="6925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Mouth Size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Chalkboard"/>
                <a:cs typeface="Chalkboard"/>
              </a:rPr>
              <a:t>Wide = Z</a:t>
            </a:r>
            <a:r>
              <a:rPr lang="en-US" sz="4400" baseline="30000" dirty="0" smtClean="0">
                <a:latin typeface="Chalkboard"/>
                <a:cs typeface="Chalkboard"/>
              </a:rPr>
              <a:t>1</a:t>
            </a:r>
            <a:r>
              <a:rPr lang="en-US" sz="4400" dirty="0" smtClean="0">
                <a:latin typeface="Chalkboard"/>
                <a:cs typeface="Chalkboard"/>
              </a:rPr>
              <a:t>Z</a:t>
            </a:r>
            <a:r>
              <a:rPr lang="en-US" sz="4400" baseline="30000" dirty="0" smtClean="0">
                <a:latin typeface="Chalkboard"/>
                <a:cs typeface="Chalkboard"/>
              </a:rPr>
              <a:t>1</a:t>
            </a:r>
          </a:p>
          <a:p>
            <a:endParaRPr lang="en-US" sz="4400" dirty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Medium = Z</a:t>
            </a:r>
            <a:r>
              <a:rPr lang="en-US" sz="4400" baseline="30000" dirty="0" smtClean="0">
                <a:latin typeface="Chalkboard"/>
                <a:cs typeface="Chalkboard"/>
              </a:rPr>
              <a:t>1</a:t>
            </a:r>
            <a:r>
              <a:rPr lang="en-US" sz="4400" dirty="0" smtClean="0">
                <a:latin typeface="Chalkboard"/>
                <a:cs typeface="Chalkboard"/>
              </a:rPr>
              <a:t>Z</a:t>
            </a:r>
            <a:r>
              <a:rPr lang="en-US" sz="4400" baseline="30000" dirty="0" smtClean="0">
                <a:latin typeface="Chalkboard"/>
                <a:cs typeface="Chalkboard"/>
              </a:rPr>
              <a:t>2</a:t>
            </a:r>
          </a:p>
          <a:p>
            <a:endParaRPr lang="en-US" sz="4400" dirty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Narrow = Z</a:t>
            </a:r>
            <a:r>
              <a:rPr lang="en-US" sz="4400" baseline="30000" dirty="0" smtClean="0">
                <a:latin typeface="Chalkboard"/>
                <a:cs typeface="Chalkboard"/>
              </a:rPr>
              <a:t>2</a:t>
            </a:r>
            <a:r>
              <a:rPr lang="en-US" sz="4400" dirty="0" smtClean="0">
                <a:latin typeface="Chalkboard"/>
                <a:cs typeface="Chalkboard"/>
              </a:rPr>
              <a:t>Z</a:t>
            </a:r>
            <a:r>
              <a:rPr lang="en-US" sz="4400" baseline="30000" dirty="0" smtClean="0">
                <a:latin typeface="Chalkboard"/>
                <a:cs typeface="Chalkboard"/>
              </a:rPr>
              <a:t>2</a:t>
            </a:r>
            <a:endParaRPr lang="en-US" sz="4400" baseline="300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11610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0" advTm="30000">
        <p:fade/>
      </p:transition>
    </mc:Choice>
    <mc:Fallback>
      <p:transition xmlns:p14="http://schemas.microsoft.com/office/powerpoint/2010/main" spd="slow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-14363"/>
            <a:ext cx="9144000" cy="6925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Gender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Chalkboard"/>
                <a:cs typeface="Chalkboard"/>
              </a:rPr>
              <a:t>Girls = XX</a:t>
            </a:r>
          </a:p>
          <a:p>
            <a:endParaRPr lang="en-US" sz="4400" dirty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Boys = XY</a:t>
            </a:r>
            <a:endParaRPr lang="en-US" sz="4400" dirty="0">
              <a:latin typeface="Chalkboard"/>
              <a:cs typeface="Chalkboar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725" y="1921700"/>
            <a:ext cx="3892847" cy="433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05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0" advTm="30000">
        <p:fade/>
      </p:transition>
    </mc:Choice>
    <mc:Fallback>
      <p:transition xmlns:p14="http://schemas.microsoft.com/office/powerpoint/2010/main" spd="slow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-14363"/>
            <a:ext cx="9144000" cy="6925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Nose Size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Chalkboard"/>
                <a:cs typeface="Chalkboard"/>
              </a:rPr>
              <a:t>Small = O</a:t>
            </a:r>
            <a:r>
              <a:rPr lang="en-US" sz="4400" baseline="30000" dirty="0" smtClean="0">
                <a:latin typeface="Chalkboard"/>
                <a:cs typeface="Chalkboard"/>
              </a:rPr>
              <a:t>1</a:t>
            </a:r>
            <a:r>
              <a:rPr lang="en-US" sz="4400" dirty="0" smtClean="0">
                <a:latin typeface="Chalkboard"/>
                <a:cs typeface="Chalkboard"/>
              </a:rPr>
              <a:t>O</a:t>
            </a:r>
            <a:r>
              <a:rPr lang="en-US" sz="4400" baseline="30000" dirty="0" smtClean="0">
                <a:latin typeface="Chalkboard"/>
                <a:cs typeface="Chalkboard"/>
              </a:rPr>
              <a:t>1</a:t>
            </a:r>
          </a:p>
          <a:p>
            <a:endParaRPr lang="en-US" sz="4400" dirty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Medium = O</a:t>
            </a:r>
            <a:r>
              <a:rPr lang="en-US" sz="4400" baseline="30000" dirty="0" smtClean="0">
                <a:latin typeface="Chalkboard"/>
                <a:cs typeface="Chalkboard"/>
              </a:rPr>
              <a:t>1</a:t>
            </a:r>
            <a:r>
              <a:rPr lang="en-US" sz="4400" dirty="0" smtClean="0">
                <a:latin typeface="Chalkboard"/>
                <a:cs typeface="Chalkboard"/>
              </a:rPr>
              <a:t>O</a:t>
            </a:r>
            <a:r>
              <a:rPr lang="en-US" sz="4400" baseline="30000" dirty="0" smtClean="0">
                <a:latin typeface="Chalkboard"/>
                <a:cs typeface="Chalkboard"/>
              </a:rPr>
              <a:t>2</a:t>
            </a:r>
          </a:p>
          <a:p>
            <a:endParaRPr lang="en-US" sz="4400" dirty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Large = O</a:t>
            </a:r>
            <a:r>
              <a:rPr lang="en-US" sz="4400" baseline="30000" dirty="0" smtClean="0">
                <a:latin typeface="Chalkboard"/>
                <a:cs typeface="Chalkboard"/>
              </a:rPr>
              <a:t>2</a:t>
            </a:r>
            <a:r>
              <a:rPr lang="en-US" sz="4400" dirty="0" smtClean="0">
                <a:latin typeface="Chalkboard"/>
                <a:cs typeface="Chalkboard"/>
              </a:rPr>
              <a:t>O</a:t>
            </a:r>
            <a:r>
              <a:rPr lang="en-US" sz="4400" baseline="30000" dirty="0" smtClean="0">
                <a:latin typeface="Chalkboard"/>
                <a:cs typeface="Chalkboard"/>
              </a:rPr>
              <a:t>2</a:t>
            </a:r>
            <a:endParaRPr lang="en-US" sz="4400" baseline="30000" dirty="0">
              <a:latin typeface="Chalkboard"/>
              <a:cs typeface="Chalkboar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351" y="1132774"/>
            <a:ext cx="1649047" cy="1968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771" y="2554772"/>
            <a:ext cx="1805916" cy="2686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351" y="4587359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0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0" advTm="30000">
        <p:fade/>
      </p:transition>
    </mc:Choice>
    <mc:Fallback>
      <p:transition xmlns:p14="http://schemas.microsoft.com/office/powerpoint/2010/main" spd="slow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-14363"/>
            <a:ext cx="9144000" cy="6925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Birth Mark/Mole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Chalkboard"/>
                <a:cs typeface="Chalkboard"/>
              </a:rPr>
              <a:t>Left cheek= M</a:t>
            </a:r>
            <a:r>
              <a:rPr lang="en-US" sz="4400" baseline="30000" dirty="0" smtClean="0">
                <a:latin typeface="Chalkboard"/>
                <a:cs typeface="Chalkboard"/>
              </a:rPr>
              <a:t>1</a:t>
            </a:r>
            <a:r>
              <a:rPr lang="en-US" sz="4400" dirty="0">
                <a:latin typeface="Chalkboard"/>
                <a:cs typeface="Chalkboard"/>
              </a:rPr>
              <a:t>M</a:t>
            </a:r>
            <a:r>
              <a:rPr lang="en-US" sz="4400" baseline="30000" dirty="0" smtClean="0">
                <a:latin typeface="Chalkboard"/>
                <a:cs typeface="Chalkboard"/>
              </a:rPr>
              <a:t>1</a:t>
            </a:r>
          </a:p>
          <a:p>
            <a:endParaRPr lang="en-US" sz="4400" dirty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Right cheek = M</a:t>
            </a:r>
            <a:r>
              <a:rPr lang="en-US" sz="4400" baseline="30000" dirty="0" smtClean="0">
                <a:latin typeface="Chalkboard"/>
                <a:cs typeface="Chalkboard"/>
              </a:rPr>
              <a:t>1</a:t>
            </a:r>
            <a:r>
              <a:rPr lang="en-US" sz="4400" dirty="0" smtClean="0">
                <a:latin typeface="Chalkboard"/>
                <a:cs typeface="Chalkboard"/>
              </a:rPr>
              <a:t>M</a:t>
            </a:r>
            <a:r>
              <a:rPr lang="en-US" sz="4400" baseline="30000" dirty="0" smtClean="0">
                <a:latin typeface="Chalkboard"/>
                <a:cs typeface="Chalkboard"/>
              </a:rPr>
              <a:t>2</a:t>
            </a:r>
          </a:p>
          <a:p>
            <a:endParaRPr lang="en-US" sz="4400" dirty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Absent = M</a:t>
            </a:r>
            <a:r>
              <a:rPr lang="en-US" sz="4400" baseline="30000" dirty="0" smtClean="0">
                <a:latin typeface="Chalkboard"/>
                <a:cs typeface="Chalkboard"/>
              </a:rPr>
              <a:t>2</a:t>
            </a:r>
            <a:r>
              <a:rPr lang="en-US" sz="4400" dirty="0" smtClean="0">
                <a:latin typeface="Chalkboard"/>
                <a:cs typeface="Chalkboard"/>
              </a:rPr>
              <a:t>M</a:t>
            </a:r>
            <a:r>
              <a:rPr lang="en-US" sz="4400" baseline="30000" dirty="0" smtClean="0">
                <a:latin typeface="Chalkboard"/>
                <a:cs typeface="Chalkboard"/>
              </a:rPr>
              <a:t>2</a:t>
            </a:r>
            <a:endParaRPr lang="en-US" sz="4400" baseline="300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11610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0" advTm="30000">
        <p:fade/>
      </p:transition>
    </mc:Choice>
    <mc:Fallback>
      <p:transition xmlns:p14="http://schemas.microsoft.com/office/powerpoint/2010/main" spd="slow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-14363"/>
            <a:ext cx="9144000" cy="6925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Skin Tone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Chalkboard"/>
                <a:cs typeface="Chalkboard"/>
              </a:rPr>
              <a:t>Light = P</a:t>
            </a:r>
            <a:r>
              <a:rPr lang="en-US" sz="4400" baseline="30000" dirty="0" smtClean="0">
                <a:latin typeface="Chalkboard"/>
                <a:cs typeface="Chalkboard"/>
              </a:rPr>
              <a:t>1</a:t>
            </a:r>
            <a:r>
              <a:rPr lang="en-US" sz="4400" dirty="0" smtClean="0">
                <a:latin typeface="Chalkboard"/>
                <a:cs typeface="Chalkboard"/>
              </a:rPr>
              <a:t>P</a:t>
            </a:r>
            <a:r>
              <a:rPr lang="en-US" sz="4400" baseline="30000" dirty="0" smtClean="0">
                <a:latin typeface="Chalkboard"/>
                <a:cs typeface="Chalkboard"/>
              </a:rPr>
              <a:t>1</a:t>
            </a:r>
          </a:p>
          <a:p>
            <a:endParaRPr lang="en-US" sz="4400" dirty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Medium = P</a:t>
            </a:r>
            <a:r>
              <a:rPr lang="en-US" sz="4400" baseline="30000" dirty="0" smtClean="0">
                <a:latin typeface="Chalkboard"/>
                <a:cs typeface="Chalkboard"/>
              </a:rPr>
              <a:t>1</a:t>
            </a:r>
            <a:r>
              <a:rPr lang="en-US" sz="4400" dirty="0" smtClean="0">
                <a:latin typeface="Chalkboard"/>
                <a:cs typeface="Chalkboard"/>
              </a:rPr>
              <a:t>P</a:t>
            </a:r>
            <a:r>
              <a:rPr lang="en-US" sz="4400" baseline="30000" dirty="0" smtClean="0">
                <a:latin typeface="Chalkboard"/>
                <a:cs typeface="Chalkboard"/>
              </a:rPr>
              <a:t>2</a:t>
            </a:r>
          </a:p>
          <a:p>
            <a:endParaRPr lang="en-US" sz="4400" dirty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Dark = P</a:t>
            </a:r>
            <a:r>
              <a:rPr lang="en-US" sz="4400" baseline="30000" dirty="0" smtClean="0">
                <a:latin typeface="Chalkboard"/>
                <a:cs typeface="Chalkboard"/>
              </a:rPr>
              <a:t>2</a:t>
            </a:r>
            <a:r>
              <a:rPr lang="en-US" sz="4400" dirty="0" smtClean="0">
                <a:latin typeface="Chalkboard"/>
                <a:cs typeface="Chalkboard"/>
              </a:rPr>
              <a:t>P</a:t>
            </a:r>
            <a:r>
              <a:rPr lang="en-US" sz="4400" baseline="30000" dirty="0" smtClean="0">
                <a:latin typeface="Chalkboard"/>
                <a:cs typeface="Chalkboard"/>
              </a:rPr>
              <a:t>2</a:t>
            </a:r>
            <a:endParaRPr lang="en-US" sz="4400" baseline="300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11610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0" advTm="30000">
        <p:fade/>
      </p:transition>
    </mc:Choice>
    <mc:Fallback>
      <p:transition xmlns:p14="http://schemas.microsoft.com/office/powerpoint/2010/main" spd="slow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-14363"/>
            <a:ext cx="9144000" cy="6925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Hair Color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9153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>
                <a:latin typeface="Chalkboard"/>
                <a:cs typeface="Chalkboard"/>
              </a:rPr>
              <a:t>Black = HHCC, </a:t>
            </a:r>
            <a:r>
              <a:rPr lang="en-US" sz="4400" dirty="0" err="1" smtClean="0">
                <a:latin typeface="Chalkboard"/>
                <a:cs typeface="Chalkboard"/>
              </a:rPr>
              <a:t>HHCc</a:t>
            </a:r>
            <a:endParaRPr lang="en-US" sz="4400" dirty="0" smtClean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Red = </a:t>
            </a:r>
            <a:r>
              <a:rPr lang="en-US" sz="4400" dirty="0" err="1" smtClean="0">
                <a:latin typeface="Chalkboard"/>
                <a:cs typeface="Chalkboard"/>
              </a:rPr>
              <a:t>HHcc</a:t>
            </a:r>
            <a:endParaRPr lang="en-US" sz="4400" dirty="0" smtClean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Dark Brown = </a:t>
            </a:r>
            <a:r>
              <a:rPr lang="en-US" sz="4400" dirty="0" err="1" smtClean="0">
                <a:latin typeface="Chalkboard"/>
                <a:cs typeface="Chalkboard"/>
              </a:rPr>
              <a:t>HhCC</a:t>
            </a:r>
            <a:endParaRPr lang="en-US" sz="4400" dirty="0" smtClean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Light Brown = </a:t>
            </a:r>
            <a:r>
              <a:rPr lang="en-US" sz="4400" dirty="0" err="1" smtClean="0">
                <a:latin typeface="Chalkboard"/>
                <a:cs typeface="Chalkboard"/>
              </a:rPr>
              <a:t>HhCc</a:t>
            </a:r>
            <a:endParaRPr lang="en-US" sz="4400" dirty="0" smtClean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Dark Blond = </a:t>
            </a:r>
            <a:r>
              <a:rPr lang="en-US" sz="4400" dirty="0" err="1" smtClean="0">
                <a:latin typeface="Chalkboard"/>
                <a:cs typeface="Chalkboard"/>
              </a:rPr>
              <a:t>Hhcc</a:t>
            </a:r>
            <a:endParaRPr lang="en-US" sz="4400" dirty="0" smtClean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Blond = </a:t>
            </a:r>
            <a:r>
              <a:rPr lang="en-US" sz="4400" dirty="0" err="1" smtClean="0">
                <a:latin typeface="Chalkboard"/>
                <a:cs typeface="Chalkboard"/>
              </a:rPr>
              <a:t>hhCC</a:t>
            </a:r>
            <a:r>
              <a:rPr lang="en-US" sz="4400" dirty="0" smtClean="0">
                <a:latin typeface="Chalkboard"/>
                <a:cs typeface="Chalkboard"/>
              </a:rPr>
              <a:t>, </a:t>
            </a:r>
            <a:r>
              <a:rPr lang="en-US" sz="4400" dirty="0" err="1" smtClean="0">
                <a:latin typeface="Chalkboard"/>
                <a:cs typeface="Chalkboard"/>
              </a:rPr>
              <a:t>hhCc</a:t>
            </a:r>
            <a:endParaRPr lang="en-US" sz="4400" dirty="0" smtClean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White = </a:t>
            </a:r>
            <a:r>
              <a:rPr lang="en-US" sz="4400" dirty="0" err="1" smtClean="0">
                <a:latin typeface="Chalkboard"/>
                <a:cs typeface="Chalkboard"/>
              </a:rPr>
              <a:t>hhcc</a:t>
            </a:r>
            <a:endParaRPr lang="en-US" sz="44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11610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0" advTm="30000">
        <p:fade/>
      </p:transition>
    </mc:Choice>
    <mc:Fallback>
      <p:transition xmlns:p14="http://schemas.microsoft.com/office/powerpoint/2010/main" spd="slow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-14363"/>
            <a:ext cx="9144000" cy="6925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Eye Color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11259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halkboard"/>
                <a:cs typeface="Chalkboard"/>
              </a:rPr>
              <a:t>Deep Brown = QQVV, </a:t>
            </a:r>
            <a:r>
              <a:rPr lang="en-US" sz="3600" dirty="0" err="1" smtClean="0">
                <a:latin typeface="Chalkboard"/>
                <a:cs typeface="Chalkboard"/>
              </a:rPr>
              <a:t>QQVv</a:t>
            </a:r>
            <a:endParaRPr lang="en-US" sz="3600" dirty="0" smtClean="0">
              <a:latin typeface="Chalkboard"/>
              <a:cs typeface="Chalkboard"/>
            </a:endParaRPr>
          </a:p>
          <a:p>
            <a:r>
              <a:rPr lang="en-US" sz="3600" dirty="0" smtClean="0">
                <a:latin typeface="Chalkboard"/>
                <a:cs typeface="Chalkboard"/>
              </a:rPr>
              <a:t>Brown = </a:t>
            </a:r>
            <a:r>
              <a:rPr lang="en-US" sz="3600" dirty="0" err="1" smtClean="0">
                <a:latin typeface="Chalkboard"/>
                <a:cs typeface="Chalkboard"/>
              </a:rPr>
              <a:t>QQvv</a:t>
            </a:r>
            <a:endParaRPr lang="en-US" sz="3600" dirty="0" smtClean="0">
              <a:latin typeface="Chalkboard"/>
              <a:cs typeface="Chalkboard"/>
            </a:endParaRPr>
          </a:p>
          <a:p>
            <a:r>
              <a:rPr lang="en-US" sz="3600" dirty="0" smtClean="0">
                <a:latin typeface="Chalkboard"/>
                <a:cs typeface="Chalkboard"/>
              </a:rPr>
              <a:t>Greenish Brown = </a:t>
            </a:r>
            <a:r>
              <a:rPr lang="en-US" sz="3600" dirty="0" err="1" smtClean="0">
                <a:latin typeface="Chalkboard"/>
                <a:cs typeface="Chalkboard"/>
              </a:rPr>
              <a:t>QqVV</a:t>
            </a:r>
            <a:endParaRPr lang="en-US" sz="3600" dirty="0" smtClean="0">
              <a:latin typeface="Chalkboard"/>
              <a:cs typeface="Chalkboard"/>
            </a:endParaRPr>
          </a:p>
          <a:p>
            <a:r>
              <a:rPr lang="en-US" sz="3600" dirty="0" smtClean="0">
                <a:latin typeface="Chalkboard"/>
                <a:cs typeface="Chalkboard"/>
              </a:rPr>
              <a:t>Light Brown = </a:t>
            </a:r>
            <a:r>
              <a:rPr lang="en-US" sz="3600" dirty="0" err="1" smtClean="0">
                <a:latin typeface="Chalkboard"/>
                <a:cs typeface="Chalkboard"/>
              </a:rPr>
              <a:t>QqVv</a:t>
            </a:r>
            <a:endParaRPr lang="en-US" sz="3600" dirty="0" smtClean="0">
              <a:latin typeface="Chalkboard"/>
              <a:cs typeface="Chalkboard"/>
            </a:endParaRPr>
          </a:p>
          <a:p>
            <a:r>
              <a:rPr lang="en-US" sz="3600" dirty="0" smtClean="0">
                <a:latin typeface="Chalkboard"/>
                <a:cs typeface="Chalkboard"/>
              </a:rPr>
              <a:t>Gray-blue = </a:t>
            </a:r>
            <a:r>
              <a:rPr lang="en-US" sz="3600" dirty="0" err="1" smtClean="0">
                <a:latin typeface="Chalkboard"/>
                <a:cs typeface="Chalkboard"/>
              </a:rPr>
              <a:t>Qqvv</a:t>
            </a:r>
            <a:endParaRPr lang="en-US" sz="3600" dirty="0" smtClean="0">
              <a:latin typeface="Chalkboard"/>
              <a:cs typeface="Chalkboard"/>
            </a:endParaRPr>
          </a:p>
          <a:p>
            <a:r>
              <a:rPr lang="en-US" sz="3600" dirty="0" smtClean="0">
                <a:latin typeface="Chalkboard"/>
                <a:cs typeface="Chalkboard"/>
              </a:rPr>
              <a:t>Green = </a:t>
            </a:r>
            <a:r>
              <a:rPr lang="en-US" sz="3600" dirty="0" err="1" smtClean="0">
                <a:latin typeface="Chalkboard"/>
                <a:cs typeface="Chalkboard"/>
              </a:rPr>
              <a:t>qqVV</a:t>
            </a:r>
            <a:endParaRPr lang="en-US" sz="3600" dirty="0" smtClean="0">
              <a:latin typeface="Chalkboard"/>
              <a:cs typeface="Chalkboard"/>
            </a:endParaRPr>
          </a:p>
          <a:p>
            <a:r>
              <a:rPr lang="en-US" sz="3600" dirty="0" smtClean="0">
                <a:latin typeface="Chalkboard"/>
                <a:cs typeface="Chalkboard"/>
              </a:rPr>
              <a:t>Light blue = </a:t>
            </a:r>
            <a:r>
              <a:rPr lang="en-US" sz="3600" dirty="0" err="1" smtClean="0">
                <a:latin typeface="Chalkboard"/>
                <a:cs typeface="Chalkboard"/>
              </a:rPr>
              <a:t>qqVv</a:t>
            </a:r>
            <a:endParaRPr lang="en-US" sz="3600" dirty="0" smtClean="0">
              <a:latin typeface="Chalkboard"/>
              <a:cs typeface="Chalkboard"/>
            </a:endParaRPr>
          </a:p>
          <a:p>
            <a:r>
              <a:rPr lang="en-US" sz="3600" dirty="0" smtClean="0">
                <a:latin typeface="Chalkboard"/>
                <a:cs typeface="Chalkboard"/>
              </a:rPr>
              <a:t>Pink = </a:t>
            </a:r>
            <a:r>
              <a:rPr lang="en-US" sz="3600" dirty="0" err="1" smtClean="0">
                <a:latin typeface="Chalkboard"/>
                <a:cs typeface="Chalkboard"/>
              </a:rPr>
              <a:t>qqvv</a:t>
            </a:r>
            <a:endParaRPr lang="en-US" sz="3600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11610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0" advTm="30000">
        <p:fade/>
      </p:transition>
    </mc:Choice>
    <mc:Fallback>
      <p:transition xmlns:p14="http://schemas.microsoft.com/office/powerpoint/2010/main" spd="slow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-14363"/>
            <a:ext cx="9144000" cy="6925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Face Shape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Chalkboard"/>
                <a:cs typeface="Chalkboard"/>
              </a:rPr>
              <a:t>Round = RR, </a:t>
            </a:r>
            <a:r>
              <a:rPr lang="en-US" sz="4400" dirty="0" err="1" smtClean="0">
                <a:latin typeface="Chalkboard"/>
                <a:cs typeface="Chalkboard"/>
              </a:rPr>
              <a:t>Rr</a:t>
            </a:r>
            <a:endParaRPr lang="en-US" sz="4400" dirty="0" smtClean="0">
              <a:latin typeface="Chalkboard"/>
              <a:cs typeface="Chalkboard"/>
            </a:endParaRPr>
          </a:p>
          <a:p>
            <a:endParaRPr lang="en-US" sz="4400" dirty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Square = </a:t>
            </a:r>
            <a:r>
              <a:rPr lang="en-US" sz="4400" dirty="0" err="1" smtClean="0">
                <a:latin typeface="Chalkboard"/>
                <a:cs typeface="Chalkboard"/>
              </a:rPr>
              <a:t>rr</a:t>
            </a:r>
            <a:endParaRPr lang="en-US" sz="4400" dirty="0">
              <a:latin typeface="Chalkboard"/>
              <a:cs typeface="Chalkboar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399" y="3917475"/>
            <a:ext cx="2259539" cy="277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938" y="1417638"/>
            <a:ext cx="2015810" cy="274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8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0" advTm="30000">
        <p:fade/>
      </p:transition>
    </mc:Choice>
    <mc:Fallback>
      <p:transition xmlns:p14="http://schemas.microsoft.com/office/powerpoint/2010/main" spd="slow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-14363"/>
            <a:ext cx="9144000" cy="6925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Chin Shape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Chalkboard"/>
                <a:cs typeface="Chalkboard"/>
              </a:rPr>
              <a:t>Noticeable = NN, </a:t>
            </a:r>
            <a:r>
              <a:rPr lang="en-US" sz="4400" dirty="0" err="1" smtClean="0">
                <a:latin typeface="Chalkboard"/>
                <a:cs typeface="Chalkboard"/>
              </a:rPr>
              <a:t>Nn</a:t>
            </a:r>
            <a:endParaRPr lang="en-US" sz="4400" dirty="0" smtClean="0">
              <a:latin typeface="Chalkboard"/>
              <a:cs typeface="Chalkboard"/>
            </a:endParaRPr>
          </a:p>
          <a:p>
            <a:endParaRPr lang="en-US" sz="4400" dirty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Less Noticeable = </a:t>
            </a:r>
            <a:r>
              <a:rPr lang="en-US" sz="4400" dirty="0" err="1" smtClean="0">
                <a:latin typeface="Chalkboard"/>
                <a:cs typeface="Chalkboard"/>
              </a:rPr>
              <a:t>nn</a:t>
            </a:r>
            <a:endParaRPr lang="en-US" sz="4400" dirty="0">
              <a:latin typeface="Chalkboard"/>
              <a:cs typeface="Chalkboar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28" y="3930175"/>
            <a:ext cx="1910025" cy="2637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780" y="1179573"/>
            <a:ext cx="1767896" cy="257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8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0" advTm="30000">
        <p:fade/>
      </p:transition>
    </mc:Choice>
    <mc:Fallback>
      <p:transition xmlns:p14="http://schemas.microsoft.com/office/powerpoint/2010/main" spd="slow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-14363"/>
            <a:ext cx="9144000" cy="6925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Chin Dimple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Chalkboard"/>
                <a:cs typeface="Chalkboard"/>
              </a:rPr>
              <a:t>Absent = NN, </a:t>
            </a:r>
            <a:r>
              <a:rPr lang="en-US" sz="4400" dirty="0" err="1" smtClean="0">
                <a:latin typeface="Chalkboard"/>
                <a:cs typeface="Chalkboard"/>
              </a:rPr>
              <a:t>Nn</a:t>
            </a:r>
            <a:endParaRPr lang="en-US" sz="4400" dirty="0" smtClean="0">
              <a:latin typeface="Chalkboard"/>
              <a:cs typeface="Chalkboard"/>
            </a:endParaRPr>
          </a:p>
          <a:p>
            <a:endParaRPr lang="en-US" sz="4400" dirty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Cleft = </a:t>
            </a:r>
            <a:r>
              <a:rPr lang="en-US" sz="4400" dirty="0" err="1" smtClean="0">
                <a:latin typeface="Chalkboard"/>
                <a:cs typeface="Chalkboard"/>
              </a:rPr>
              <a:t>nn</a:t>
            </a:r>
            <a:endParaRPr lang="en-US" sz="4400" dirty="0">
              <a:latin typeface="Chalkboard"/>
              <a:cs typeface="Chalkboar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219" y="3905437"/>
            <a:ext cx="4914760" cy="269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1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0" advTm="30000">
        <p:fade/>
      </p:transition>
    </mc:Choice>
    <mc:Fallback>
      <p:transition xmlns:p14="http://schemas.microsoft.com/office/powerpoint/2010/main" spd="slow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-14363"/>
            <a:ext cx="9144000" cy="6925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Freckles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Chalkboard"/>
                <a:cs typeface="Chalkboard"/>
              </a:rPr>
              <a:t>Freckles = FF, </a:t>
            </a:r>
            <a:r>
              <a:rPr lang="en-US" sz="4400" dirty="0" err="1" smtClean="0">
                <a:latin typeface="Chalkboard"/>
                <a:cs typeface="Chalkboard"/>
              </a:rPr>
              <a:t>Ff</a:t>
            </a:r>
            <a:endParaRPr lang="en-US" sz="4400" dirty="0" smtClean="0">
              <a:latin typeface="Chalkboard"/>
              <a:cs typeface="Chalkboard"/>
            </a:endParaRPr>
          </a:p>
          <a:p>
            <a:endParaRPr lang="en-US" sz="4400" dirty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None = </a:t>
            </a:r>
            <a:r>
              <a:rPr lang="en-US" sz="4400" dirty="0" err="1" smtClean="0">
                <a:latin typeface="Chalkboard"/>
                <a:cs typeface="Chalkboard"/>
              </a:rPr>
              <a:t>ff</a:t>
            </a:r>
            <a:endParaRPr lang="en-US" sz="4400" dirty="0">
              <a:latin typeface="Chalkboard"/>
              <a:cs typeface="Chalkboar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118" y="1141925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354" y="3999425"/>
            <a:ext cx="2992559" cy="283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1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0" advTm="30000">
        <p:fade/>
      </p:transition>
    </mc:Choice>
    <mc:Fallback>
      <p:transition xmlns:p14="http://schemas.microsoft.com/office/powerpoint/2010/main" spd="slow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-14363"/>
            <a:ext cx="9144000" cy="6925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Cheek Dimples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Chalkboard"/>
                <a:cs typeface="Chalkboard"/>
              </a:rPr>
              <a:t>Dimples = DD, </a:t>
            </a:r>
            <a:r>
              <a:rPr lang="en-US" sz="4400" dirty="0" err="1" smtClean="0">
                <a:latin typeface="Chalkboard"/>
                <a:cs typeface="Chalkboard"/>
              </a:rPr>
              <a:t>Dd</a:t>
            </a:r>
            <a:endParaRPr lang="en-US" sz="4400" dirty="0" smtClean="0">
              <a:latin typeface="Chalkboard"/>
              <a:cs typeface="Chalkboard"/>
            </a:endParaRPr>
          </a:p>
          <a:p>
            <a:endParaRPr lang="en-US" sz="4400" dirty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None = </a:t>
            </a:r>
            <a:r>
              <a:rPr lang="en-US" sz="4400" dirty="0" err="1" smtClean="0">
                <a:latin typeface="Chalkboard"/>
                <a:cs typeface="Chalkboard"/>
              </a:rPr>
              <a:t>dd</a:t>
            </a:r>
            <a:endParaRPr lang="en-US" sz="4400" dirty="0">
              <a:latin typeface="Chalkboard"/>
              <a:cs typeface="Chalkboar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437" y="1788925"/>
            <a:ext cx="3091654" cy="464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1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0" advTm="30000">
        <p:fade/>
      </p:transition>
    </mc:Choice>
    <mc:Fallback>
      <p:transition xmlns:p14="http://schemas.microsoft.com/office/powerpoint/2010/main" spd="slow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-14363"/>
            <a:ext cx="9144000" cy="6925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Lip Thickness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Chalkboard"/>
                <a:cs typeface="Chalkboard"/>
              </a:rPr>
              <a:t>Thick = TT, </a:t>
            </a:r>
            <a:r>
              <a:rPr lang="en-US" sz="4400" dirty="0" err="1" smtClean="0">
                <a:latin typeface="Chalkboard"/>
                <a:cs typeface="Chalkboard"/>
              </a:rPr>
              <a:t>Tt</a:t>
            </a:r>
            <a:endParaRPr lang="en-US" sz="4400" dirty="0" smtClean="0">
              <a:latin typeface="Chalkboard"/>
              <a:cs typeface="Chalkboard"/>
            </a:endParaRPr>
          </a:p>
          <a:p>
            <a:endParaRPr lang="en-US" sz="4400" dirty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Thin = </a:t>
            </a:r>
            <a:r>
              <a:rPr lang="en-US" sz="4400" dirty="0" err="1" smtClean="0">
                <a:latin typeface="Chalkboard"/>
                <a:cs typeface="Chalkboard"/>
              </a:rPr>
              <a:t>tt</a:t>
            </a:r>
            <a:endParaRPr lang="en-US" sz="4400" dirty="0">
              <a:latin typeface="Chalkboard"/>
              <a:cs typeface="Chalkboar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885" y="1238375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247" y="3970525"/>
            <a:ext cx="3203718" cy="247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1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0" advTm="30000">
        <p:fade/>
      </p:transition>
    </mc:Choice>
    <mc:Fallback>
      <p:transition xmlns:p14="http://schemas.microsoft.com/office/powerpoint/2010/main" spd="slow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-14363"/>
            <a:ext cx="9144000" cy="6925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Eye Brows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Chalkboard"/>
                <a:cs typeface="Chalkboard"/>
              </a:rPr>
              <a:t>Bushy = BB, Bb</a:t>
            </a:r>
          </a:p>
          <a:p>
            <a:endParaRPr lang="en-US" sz="4400" dirty="0">
              <a:latin typeface="Chalkboard"/>
              <a:cs typeface="Chalkboard"/>
            </a:endParaRPr>
          </a:p>
          <a:p>
            <a:r>
              <a:rPr lang="en-US" sz="4400" dirty="0" smtClean="0">
                <a:latin typeface="Chalkboard"/>
                <a:cs typeface="Chalkboard"/>
              </a:rPr>
              <a:t>Fine = bb</a:t>
            </a:r>
            <a:endParaRPr lang="en-US" sz="4400" dirty="0">
              <a:latin typeface="Chalkboard"/>
              <a:cs typeface="Chalkboar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480" y="1600200"/>
            <a:ext cx="4118456" cy="2479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876" y="3884974"/>
            <a:ext cx="3444603" cy="277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1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0" advTm="30000">
        <p:fade/>
      </p:transition>
    </mc:Choice>
    <mc:Fallback>
      <p:transition xmlns:p14="http://schemas.microsoft.com/office/powerpoint/2010/main" spd="slow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305</Words>
  <Application>Microsoft Macintosh PowerPoint</Application>
  <PresentationFormat>On-screen Show (4:3)</PresentationFormat>
  <Paragraphs>119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The Baby Looks Like Who?</vt:lpstr>
      <vt:lpstr>Gender</vt:lpstr>
      <vt:lpstr>Face Shape</vt:lpstr>
      <vt:lpstr>Chin Shape</vt:lpstr>
      <vt:lpstr>Chin Dimple</vt:lpstr>
      <vt:lpstr>Freckles</vt:lpstr>
      <vt:lpstr>Cheek Dimples</vt:lpstr>
      <vt:lpstr>Lip Thickness</vt:lpstr>
      <vt:lpstr>Eye Brows</vt:lpstr>
      <vt:lpstr>Eye Shape</vt:lpstr>
      <vt:lpstr>Eyelashes</vt:lpstr>
      <vt:lpstr>Ear Shape</vt:lpstr>
      <vt:lpstr>Earlobes</vt:lpstr>
      <vt:lpstr>Widow’s Peak</vt:lpstr>
      <vt:lpstr>Hair Curliness</vt:lpstr>
      <vt:lpstr>Eyebrow Color</vt:lpstr>
      <vt:lpstr>Eye Width</vt:lpstr>
      <vt:lpstr>Eye Size</vt:lpstr>
      <vt:lpstr>Mouth Size</vt:lpstr>
      <vt:lpstr>Nose Size</vt:lpstr>
      <vt:lpstr>Birth Mark/Mole</vt:lpstr>
      <vt:lpstr>Skin Tone</vt:lpstr>
      <vt:lpstr>Hair Color</vt:lpstr>
      <vt:lpstr>Eye Color</vt:lpstr>
    </vt:vector>
  </TitlesOfParts>
  <Company>HCPSS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Baby Looks Like Who?</dc:title>
  <dc:creator>Howard County Administrator</dc:creator>
  <cp:lastModifiedBy>Howard County Administrator</cp:lastModifiedBy>
  <cp:revision>15</cp:revision>
  <dcterms:created xsi:type="dcterms:W3CDTF">2014-03-24T17:30:57Z</dcterms:created>
  <dcterms:modified xsi:type="dcterms:W3CDTF">2014-03-25T13:49:11Z</dcterms:modified>
</cp:coreProperties>
</file>